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9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8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cess Fernandez" userId="17cfc4cdb4af7650" providerId="Windows Live" clId="Web-{BD72139B-F888-485C-81A7-1C9387DC25DD}"/>
    <pc:docChg chg="modSld">
      <pc:chgData name="Icess Fernandez" userId="17cfc4cdb4af7650" providerId="Windows Live" clId="Web-{BD72139B-F888-485C-81A7-1C9387DC25DD}" dt="2018-03-06T01:57:39.506" v="0"/>
      <pc:docMkLst>
        <pc:docMk/>
      </pc:docMkLst>
      <pc:sldChg chg="mod modShow">
        <pc:chgData name="Icess Fernandez" userId="17cfc4cdb4af7650" providerId="Windows Live" clId="Web-{BD72139B-F888-485C-81A7-1C9387DC25DD}" dt="2018-03-06T01:57:39.506" v="0"/>
        <pc:sldMkLst>
          <pc:docMk/>
          <pc:sldMk cId="3007608612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7D7FE-FF81-F143-B698-865C8D3DA135}" type="datetimeFigureOut">
              <a:rPr lang="en-US" smtClean="0"/>
              <a:t>3/6/2018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3C86D-2AD2-AF47-9020-4242DCA20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52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160EA64-D806-43AC-9DF2-F8C432F32B4C}" type="datetimeFigureOut">
              <a:rPr lang="en-US" dirty="0"/>
              <a:pPr/>
              <a:t>3/6/2018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mp4"/><Relationship Id="rId7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2.m4a"/><Relationship Id="rId4" Type="http://schemas.microsoft.com/office/2007/relationships/media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.mp4"/><Relationship Id="rId7" Type="http://schemas.openxmlformats.org/officeDocument/2006/relationships/image" Target="../media/image3.jpg"/><Relationship Id="rId2" Type="http://schemas.openxmlformats.org/officeDocument/2006/relationships/tags" Target="../tags/tag2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3.m4a"/><Relationship Id="rId4" Type="http://schemas.microsoft.com/office/2007/relationships/media" Target="../media/media3.m4a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mp4"/><Relationship Id="rId7" Type="http://schemas.openxmlformats.org/officeDocument/2006/relationships/image" Target="../media/image1.png"/><Relationship Id="rId2" Type="http://schemas.openxmlformats.org/officeDocument/2006/relationships/tags" Target="../tags/tag3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4.m4a"/><Relationship Id="rId4" Type="http://schemas.microsoft.com/office/2007/relationships/media" Target="../media/media4.m4a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mp4"/><Relationship Id="rId7" Type="http://schemas.openxmlformats.org/officeDocument/2006/relationships/image" Target="../media/image1.png"/><Relationship Id="rId2" Type="http://schemas.openxmlformats.org/officeDocument/2006/relationships/tags" Target="../tags/tag4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5.m4a"/><Relationship Id="rId4" Type="http://schemas.microsoft.com/office/2007/relationships/media" Target="../media/media5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.mp4"/><Relationship Id="rId7" Type="http://schemas.openxmlformats.org/officeDocument/2006/relationships/image" Target="../media/image4.jpg"/><Relationship Id="rId2" Type="http://schemas.openxmlformats.org/officeDocument/2006/relationships/tags" Target="../tags/tag5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6.m4a"/><Relationship Id="rId4" Type="http://schemas.microsoft.com/office/2007/relationships/media" Target="../media/media6.m4a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.mp4"/><Relationship Id="rId7" Type="http://schemas.openxmlformats.org/officeDocument/2006/relationships/image" Target="../media/image3.jpg"/><Relationship Id="rId2" Type="http://schemas.openxmlformats.org/officeDocument/2006/relationships/tags" Target="../tags/tag6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7.m4a"/><Relationship Id="rId4" Type="http://schemas.microsoft.com/office/2007/relationships/media" Target="../media/media7.m4a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mp4"/><Relationship Id="rId7" Type="http://schemas.openxmlformats.org/officeDocument/2006/relationships/image" Target="../media/image1.png"/><Relationship Id="rId2" Type="http://schemas.openxmlformats.org/officeDocument/2006/relationships/tags" Target="../tags/tag7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8.m4a"/><Relationship Id="rId4" Type="http://schemas.microsoft.com/office/2007/relationships/media" Target="../media/media8.m4a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.mp4"/><Relationship Id="rId7" Type="http://schemas.openxmlformats.org/officeDocument/2006/relationships/image" Target="../media/image3.jpg"/><Relationship Id="rId2" Type="http://schemas.openxmlformats.org/officeDocument/2006/relationships/tags" Target="../tags/tag8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9.m4a"/><Relationship Id="rId4" Type="http://schemas.microsoft.com/office/2007/relationships/media" Target="../media/media9.m4a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.mp4"/><Relationship Id="rId7" Type="http://schemas.openxmlformats.org/officeDocument/2006/relationships/image" Target="../media/image5.jpg"/><Relationship Id="rId2" Type="http://schemas.openxmlformats.org/officeDocument/2006/relationships/tags" Target="../tags/tag9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0.m4a"/><Relationship Id="rId4" Type="http://schemas.microsoft.com/office/2007/relationships/media" Target="../media/media10.m4a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mp4"/><Relationship Id="rId7" Type="http://schemas.openxmlformats.org/officeDocument/2006/relationships/image" Target="../media/image1.png"/><Relationship Id="rId2" Type="http://schemas.openxmlformats.org/officeDocument/2006/relationships/tags" Target="../tags/tag10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1.m4a"/><Relationship Id="rId4" Type="http://schemas.microsoft.com/office/2007/relationships/media" Target="../media/media11.m4a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mp4"/><Relationship Id="rId7" Type="http://schemas.openxmlformats.org/officeDocument/2006/relationships/image" Target="../media/image1.png"/><Relationship Id="rId2" Type="http://schemas.openxmlformats.org/officeDocument/2006/relationships/tags" Target="../tags/tag11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2.m4a"/><Relationship Id="rId4" Type="http://schemas.microsoft.com/office/2007/relationships/media" Target="../media/media12.m4a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mp4"/><Relationship Id="rId7" Type="http://schemas.openxmlformats.org/officeDocument/2006/relationships/image" Target="../media/image1.png"/><Relationship Id="rId2" Type="http://schemas.openxmlformats.org/officeDocument/2006/relationships/tags" Target="../tags/tag12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4.xml"/><Relationship Id="rId5" Type="http://schemas.openxmlformats.org/officeDocument/2006/relationships/audio" Target="../media/media13.m4a"/><Relationship Id="rId4" Type="http://schemas.microsoft.com/office/2007/relationships/media" Target="../media/media13.m4a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mp4"/><Relationship Id="rId7" Type="http://schemas.openxmlformats.org/officeDocument/2006/relationships/image" Target="../media/image1.png"/><Relationship Id="rId2" Type="http://schemas.openxmlformats.org/officeDocument/2006/relationships/tags" Target="../tags/tag13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4.xml"/><Relationship Id="rId5" Type="http://schemas.openxmlformats.org/officeDocument/2006/relationships/audio" Target="../media/media14.m4a"/><Relationship Id="rId4" Type="http://schemas.microsoft.com/office/2007/relationships/media" Target="../media/media14.m4a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mp4"/><Relationship Id="rId7" Type="http://schemas.openxmlformats.org/officeDocument/2006/relationships/image" Target="../media/image1.png"/><Relationship Id="rId2" Type="http://schemas.openxmlformats.org/officeDocument/2006/relationships/tags" Target="../tags/tag14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4.xml"/><Relationship Id="rId5" Type="http://schemas.openxmlformats.org/officeDocument/2006/relationships/audio" Target="../media/media15.m4a"/><Relationship Id="rId4" Type="http://schemas.microsoft.com/office/2007/relationships/media" Target="../media/media15.m4a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.mp4"/><Relationship Id="rId7" Type="http://schemas.openxmlformats.org/officeDocument/2006/relationships/image" Target="../media/image6.png"/><Relationship Id="rId2" Type="http://schemas.openxmlformats.org/officeDocument/2006/relationships/tags" Target="../tags/tag15.xml"/><Relationship Id="rId1" Type="http://schemas.openxmlformats.org/officeDocument/2006/relationships/video" Target="NULL" TargetMode="Externa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6.m4a"/><Relationship Id="rId4" Type="http://schemas.microsoft.com/office/2007/relationships/media" Target="../media/media16.m4a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Compare and Contrast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reigns supreme! </a:t>
            </a:r>
          </a:p>
        </p:txBody>
      </p:sp>
      <p:pic>
        <p:nvPicPr>
          <p:cNvPr id="4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end="894853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21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750"/>
    </mc:Choice>
    <mc:Fallback xmlns="">
      <p:transition spd="slow" advTm="877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68" objId="4"/>
        <p14:stopEvt time="38113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Have you ever faced this kind of decision? </a:t>
            </a:r>
          </a:p>
        </p:txBody>
      </p:sp>
      <p:pic>
        <p:nvPicPr>
          <p:cNvPr id="4" name="Picture 3" descr="Archivo:Toyota Prius &lt;strong&gt;V&lt;/strong&gt; Hybrid &lt;strong&gt;car&lt;/strong&gt; family.jpg - Wikipedia, la ...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168" y="3101291"/>
            <a:ext cx="4101663" cy="2638736"/>
          </a:xfrm>
          <a:prstGeom prst="rect">
            <a:avLst/>
          </a:prstGeom>
        </p:spPr>
      </p:pic>
      <p:pic>
        <p:nvPicPr>
          <p:cNvPr id="5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37879" end="829583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6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84"/>
    </mc:Choice>
    <mc:Fallback xmlns="">
      <p:transition spd="slow" advTm="512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3" objId="5"/>
        <p14:stopEvt time="51284" objId="5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will need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Pen and paper for notes</a:t>
            </a:r>
          </a:p>
          <a:p>
            <a:r>
              <a:rPr lang="en-US" dirty="0"/>
              <a:t>A copy of a Venn Diagram (on D2L) </a:t>
            </a:r>
          </a:p>
          <a:p>
            <a:r>
              <a:rPr lang="en-US" dirty="0"/>
              <a:t>An open mind</a:t>
            </a:r>
          </a:p>
        </p:txBody>
      </p:sp>
      <p:pic>
        <p:nvPicPr>
          <p:cNvPr id="4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03149" end="809883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28"/>
    </mc:Choice>
    <mc:Fallback xmlns="">
      <p:transition spd="slow" advTm="406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6" objId="4"/>
        <p14:stopEvt time="19886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compare and Contrast Essay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essay where were alternatives are set in opposition in order to reveal similarities and differences. </a:t>
            </a:r>
          </a:p>
          <a:p>
            <a:r>
              <a:rPr lang="en-US" dirty="0"/>
              <a:t>In other words, what's a way to figure out what is the same and what's different.  Analyze.</a:t>
            </a:r>
          </a:p>
          <a:p>
            <a:r>
              <a:rPr lang="en-US" dirty="0"/>
              <a:t>Decision upcoming</a:t>
            </a:r>
            <a:br>
              <a:rPr lang="en-US" dirty="0"/>
            </a:br>
            <a:endParaRPr lang="en-US" dirty="0"/>
          </a:p>
        </p:txBody>
      </p:sp>
      <p:pic>
        <p:nvPicPr>
          <p:cNvPr id="4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22849" end="753615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5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133"/>
    </mc:Choice>
    <mc:Fallback xmlns="">
      <p:transition spd="slow" advTm="601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7" objId="4"/>
        <p14:stopEvt time="56460" objId="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not that simple</a:t>
            </a:r>
          </a:p>
          <a:p>
            <a:r>
              <a:rPr lang="en-US" dirty="0"/>
              <a:t>Surface level and </a:t>
            </a:r>
            <a:r>
              <a:rPr lang="en-US" u="sng" dirty="0"/>
              <a:t>deeper level</a:t>
            </a:r>
          </a:p>
          <a:p>
            <a:r>
              <a:rPr lang="en-US" dirty="0"/>
              <a:t>Don’t be basic</a:t>
            </a:r>
          </a:p>
          <a:p>
            <a:r>
              <a:rPr lang="en-US" dirty="0"/>
              <a:t>Answer why!!! </a:t>
            </a:r>
          </a:p>
        </p:txBody>
      </p:sp>
      <p:pic>
        <p:nvPicPr>
          <p:cNvPr id="4" name="Picture 3" descr="But &lt;strong&gt;Why&lt;/strong&gt;? by martinblaaberg on DeviantArt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175" y="2638044"/>
            <a:ext cx="3496887" cy="1966999"/>
          </a:xfrm>
          <a:prstGeom prst="rect">
            <a:avLst/>
          </a:prstGeom>
        </p:spPr>
      </p:pic>
      <p:pic>
        <p:nvPicPr>
          <p:cNvPr id="5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79117" end="671473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652"/>
    </mc:Choice>
    <mc:Fallback xmlns="">
      <p:transition spd="slow" advTm="686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2" objId="5"/>
        <p14:stopEvt time="68652" objId="5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 vs Car</a:t>
            </a:r>
          </a:p>
        </p:txBody>
      </p:sp>
      <p:pic>
        <p:nvPicPr>
          <p:cNvPr id="4" name="Content Placeholder 3" descr="Archivo:Toyota Prius &lt;strong&gt;V&lt;/strong&gt; Hybrid &lt;strong&gt;car&lt;/strong&gt; family.jpg - Wikipedia, la ...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521" y="2704926"/>
            <a:ext cx="4821722" cy="3101975"/>
          </a:xfrm>
        </p:spPr>
      </p:pic>
      <p:pic>
        <p:nvPicPr>
          <p:cNvPr id="5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261259" end="645305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2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94"/>
    </mc:Choice>
    <mc:Fallback xmlns="">
      <p:transition spd="slow" advTm="43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6" objId="5"/>
        <p14:stopEvt time="26368" objId="5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Audience</a:t>
            </a:r>
          </a:p>
          <a:p>
            <a:r>
              <a:rPr lang="en-US" dirty="0"/>
              <a:t>Purpose</a:t>
            </a:r>
          </a:p>
          <a:p>
            <a:r>
              <a:rPr lang="en-US" dirty="0"/>
              <a:t>Thesis!!! </a:t>
            </a:r>
          </a:p>
          <a:p>
            <a:pPr lvl="1"/>
            <a:r>
              <a:rPr lang="en-US" dirty="0"/>
              <a:t>It states the decision</a:t>
            </a:r>
          </a:p>
          <a:p>
            <a:pPr lvl="1"/>
            <a:r>
              <a:rPr lang="en-US" dirty="0"/>
              <a:t>Located in the intro paragraph (usually it’s the last sentence) </a:t>
            </a:r>
          </a:p>
          <a:p>
            <a:pPr lvl="1"/>
            <a:r>
              <a:rPr lang="en-US" dirty="0"/>
              <a:t>Sets up the rest of the essay</a:t>
            </a:r>
          </a:p>
          <a:p>
            <a:pPr lvl="1"/>
            <a:r>
              <a:rPr lang="en-US" dirty="0"/>
              <a:t>Without a thesis, there is no essay.  Period.</a:t>
            </a:r>
          </a:p>
          <a:p>
            <a:endParaRPr lang="en-US" dirty="0"/>
          </a:p>
        </p:txBody>
      </p:sp>
      <p:pic>
        <p:nvPicPr>
          <p:cNvPr id="4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287427" end="551194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5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438"/>
    </mc:Choice>
    <mc:Fallback xmlns="">
      <p:transition spd="slow" advTm="122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1" objId="4"/>
        <p14:stopEvt time="94299" objId="4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Take the other point into account</a:t>
            </a:r>
          </a:p>
          <a:p>
            <a:r>
              <a:rPr lang="en-US" dirty="0"/>
              <a:t>Declares a winner</a:t>
            </a:r>
          </a:p>
          <a:p>
            <a:r>
              <a:rPr lang="en-US" dirty="0"/>
              <a:t>Says why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Example: Despite both cars being similar, the blue car is the best choice because it gets better gas mileage, the car payments are affordable, and it has fewer miles.</a:t>
            </a:r>
          </a:p>
        </p:txBody>
      </p:sp>
      <p:pic>
        <p:nvPicPr>
          <p:cNvPr id="6" name="Picture 5" descr="Archivo:Toyota Prius &lt;strong&gt;V&lt;/strong&gt; Hybrid &lt;strong&gt;car&lt;/strong&gt; family.jpg - Wikipedia, la ...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645" y="2638044"/>
            <a:ext cx="3390989" cy="2181536"/>
          </a:xfrm>
          <a:prstGeom prst="rect">
            <a:avLst/>
          </a:prstGeom>
        </p:spPr>
      </p:pic>
      <p:pic>
        <p:nvPicPr>
          <p:cNvPr id="7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381538" end="497309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8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14"/>
    </mc:Choice>
    <mc:Fallback xmlns="">
      <p:transition spd="slow" advTm="49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1" objId="7"/>
        <p14:stopEvt time="49414" objId="7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an “A” on this essay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Don't go for the obvious similarities or differences.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 better the brainstorming the better the grade. (Venn Diagram)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Structure, structure, structure! </a:t>
            </a:r>
          </a:p>
        </p:txBody>
      </p:sp>
      <p:pic>
        <p:nvPicPr>
          <p:cNvPr id="4" name="Picture 3" descr="Click the images to see examples of how to use a &lt;strong&gt;Venn Diagram&lt;/strong&gt;!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294" y="4039986"/>
            <a:ext cx="2747570" cy="1443470"/>
          </a:xfrm>
          <a:prstGeom prst="rect">
            <a:avLst/>
          </a:prstGeom>
        </p:spPr>
      </p:pic>
      <p:pic>
        <p:nvPicPr>
          <p:cNvPr id="5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435423" end="424403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3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64"/>
    </mc:Choice>
    <mc:Fallback xmlns="">
      <p:transition spd="slow" advTm="60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6" objId="5"/>
        <p14:stopEvt time="60064" objId="5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Strength of brainstorming helps with the essay</a:t>
            </a:r>
          </a:p>
          <a:p>
            <a:r>
              <a:rPr lang="en-US" dirty="0"/>
              <a:t>Venn Diagram or a chart is helpful</a:t>
            </a:r>
          </a:p>
          <a:p>
            <a:r>
              <a:rPr lang="en-US" dirty="0"/>
              <a:t>Explain your similarities and differences. </a:t>
            </a:r>
          </a:p>
        </p:txBody>
      </p:sp>
      <p:pic>
        <p:nvPicPr>
          <p:cNvPr id="4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508329" end="347195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1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88"/>
    </mc:Choice>
    <mc:Fallback xmlns="">
      <p:transition spd="slow" advTm="66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3" objId="4"/>
        <p14:stopEvt time="66988" objId="4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Activity: </a:t>
            </a:r>
            <a:r>
              <a:rPr lang="en-US" dirty="0" err="1"/>
              <a:t>whatburger</a:t>
            </a:r>
            <a:r>
              <a:rPr lang="en-US" dirty="0"/>
              <a:t> vs </a:t>
            </a:r>
            <a:r>
              <a:rPr lang="en-US" dirty="0" err="1"/>
              <a:t>mcdonald’s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Go to D2L and download the Venn Diagram. </a:t>
            </a:r>
          </a:p>
          <a:p>
            <a:pPr marL="0" indent="0">
              <a:buNone/>
            </a:pPr>
            <a:r>
              <a:rPr lang="en-US" dirty="0"/>
              <a:t>Brainstorm the following:  You’re on the road and you’re hungry.  It’s 6 p.m. and you haven’t eaten since breakfast – a bagel and a juice. There’s only two choices. There’s a McDonald’s that’s only five minutes away and a Whataburger that’s 15 minutes away.  What do you decide and why? </a:t>
            </a:r>
          </a:p>
          <a:p>
            <a:pPr marL="0" indent="0">
              <a:buNone/>
            </a:pPr>
            <a:r>
              <a:rPr lang="en-US" dirty="0"/>
              <a:t>Use the Venn Diagram to help you decide. Fill it with as many similarities and differences.  Don’t go for the easiest explanations.</a:t>
            </a:r>
          </a:p>
          <a:p>
            <a:pPr marL="0" indent="0">
              <a:buNone/>
            </a:pPr>
            <a:r>
              <a:rPr lang="en-US" dirty="0"/>
              <a:t>Bring the filled diagram to class next time. </a:t>
            </a:r>
          </a:p>
        </p:txBody>
      </p:sp>
      <p:pic>
        <p:nvPicPr>
          <p:cNvPr id="4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585537" end="257049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08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704"/>
    </mc:Choice>
    <mc:Fallback>
      <p:transition spd="slow" advTm="627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3" objId="4"/>
        <p14:stopEvt time="62704" objId="4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one – One side at a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White car</a:t>
            </a:r>
          </a:p>
          <a:p>
            <a:pPr marL="228600" lvl="1" indent="0">
              <a:buNone/>
            </a:pPr>
            <a:r>
              <a:rPr lang="en-US" dirty="0"/>
              <a:t>Gas mileage</a:t>
            </a:r>
          </a:p>
          <a:p>
            <a:pPr marL="228600" lvl="1" indent="0">
              <a:buNone/>
            </a:pPr>
            <a:r>
              <a:rPr lang="en-US" dirty="0"/>
              <a:t>Car payments</a:t>
            </a:r>
          </a:p>
          <a:p>
            <a:pPr marL="228600" lvl="1" indent="0">
              <a:buNone/>
            </a:pPr>
            <a:r>
              <a:rPr lang="en-US" dirty="0"/>
              <a:t>Miles</a:t>
            </a:r>
          </a:p>
          <a:p>
            <a:pPr marL="0" indent="0">
              <a:buNone/>
            </a:pPr>
            <a:r>
              <a:rPr lang="en-US" dirty="0"/>
              <a:t>Blue car</a:t>
            </a:r>
          </a:p>
          <a:p>
            <a:pPr marL="228600" lvl="1" indent="0">
              <a:buNone/>
            </a:pPr>
            <a:r>
              <a:rPr lang="en-US" dirty="0"/>
              <a:t>Gas mileage</a:t>
            </a:r>
          </a:p>
          <a:p>
            <a:pPr marL="228600" lvl="1" indent="0">
              <a:buNone/>
            </a:pPr>
            <a:r>
              <a:rPr lang="en-US" dirty="0"/>
              <a:t>Car payments</a:t>
            </a:r>
          </a:p>
          <a:p>
            <a:pPr marL="228600" lvl="1" indent="0">
              <a:buNone/>
            </a:pPr>
            <a:r>
              <a:rPr lang="en-US" dirty="0"/>
              <a:t>Miles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Subject A</a:t>
            </a:r>
          </a:p>
          <a:p>
            <a:pPr marL="228600" lvl="1" indent="0">
              <a:buNone/>
            </a:pPr>
            <a:r>
              <a:rPr lang="en-US" dirty="0"/>
              <a:t>Point 1</a:t>
            </a:r>
          </a:p>
          <a:p>
            <a:pPr marL="228600" lvl="1" indent="0">
              <a:buNone/>
            </a:pPr>
            <a:r>
              <a:rPr lang="en-US" dirty="0"/>
              <a:t>Point 2</a:t>
            </a:r>
          </a:p>
          <a:p>
            <a:pPr marL="228600" lvl="1" indent="0">
              <a:buNone/>
            </a:pPr>
            <a:r>
              <a:rPr lang="en-US" dirty="0"/>
              <a:t>Point 3</a:t>
            </a:r>
          </a:p>
          <a:p>
            <a:pPr marL="0" indent="0">
              <a:buNone/>
            </a:pPr>
            <a:r>
              <a:rPr lang="en-US" dirty="0"/>
              <a:t>Subject B</a:t>
            </a:r>
          </a:p>
          <a:p>
            <a:pPr marL="228600" lvl="1" indent="0">
              <a:buNone/>
            </a:pPr>
            <a:r>
              <a:rPr lang="en-US" dirty="0"/>
              <a:t>Point 1</a:t>
            </a:r>
          </a:p>
          <a:p>
            <a:pPr marL="228600" lvl="1" indent="0">
              <a:buNone/>
            </a:pPr>
            <a:r>
              <a:rPr lang="en-US" dirty="0"/>
              <a:t>Point 2</a:t>
            </a:r>
          </a:p>
          <a:p>
            <a:pPr marL="228600" lvl="1" indent="0">
              <a:buNone/>
            </a:pPr>
            <a:r>
              <a:rPr lang="en-US" dirty="0"/>
              <a:t>Point 3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675683" end="218356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70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00"/>
    </mc:Choice>
    <mc:Fallback xmlns="">
      <p:transition spd="slow" advTm="70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3" objId="5"/>
        <p14:stopEvt time="38895" objId="5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two – point by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Gas mileage</a:t>
            </a:r>
          </a:p>
          <a:p>
            <a:pPr marL="228600" lvl="1" indent="0">
              <a:buNone/>
            </a:pPr>
            <a:r>
              <a:rPr lang="en-US" dirty="0"/>
              <a:t>Blue car</a:t>
            </a:r>
          </a:p>
          <a:p>
            <a:pPr marL="228600" lvl="1" indent="0">
              <a:buNone/>
            </a:pPr>
            <a:r>
              <a:rPr lang="en-US" dirty="0"/>
              <a:t>White car</a:t>
            </a:r>
          </a:p>
          <a:p>
            <a:pPr marL="0" indent="0">
              <a:buNone/>
            </a:pPr>
            <a:r>
              <a:rPr lang="en-US" dirty="0"/>
              <a:t>Car Payments</a:t>
            </a:r>
          </a:p>
          <a:p>
            <a:pPr marL="228600" lvl="1" indent="0">
              <a:buNone/>
            </a:pPr>
            <a:r>
              <a:rPr lang="en-US" dirty="0"/>
              <a:t>Blue car</a:t>
            </a:r>
          </a:p>
          <a:p>
            <a:pPr marL="228600" lvl="1" indent="0">
              <a:buNone/>
            </a:pPr>
            <a:r>
              <a:rPr lang="en-US" dirty="0"/>
              <a:t>White car</a:t>
            </a:r>
          </a:p>
          <a:p>
            <a:pPr marL="0" indent="0">
              <a:buNone/>
            </a:pPr>
            <a:r>
              <a:rPr lang="en-US" dirty="0"/>
              <a:t>Miles</a:t>
            </a:r>
          </a:p>
          <a:p>
            <a:pPr marL="228600" lvl="1" indent="0">
              <a:buNone/>
            </a:pPr>
            <a:r>
              <a:rPr lang="en-US" dirty="0"/>
              <a:t>Blue car</a:t>
            </a:r>
          </a:p>
          <a:p>
            <a:pPr marL="228600" lvl="1" indent="0">
              <a:buNone/>
            </a:pPr>
            <a:r>
              <a:rPr lang="en-US" dirty="0"/>
              <a:t>White car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Subject A, point 1</a:t>
            </a:r>
          </a:p>
          <a:p>
            <a:pPr marL="0" indent="0">
              <a:buNone/>
            </a:pPr>
            <a:r>
              <a:rPr lang="en-US" dirty="0"/>
              <a:t>Subject B, point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Subject A, point 2</a:t>
            </a:r>
          </a:p>
          <a:p>
            <a:pPr marL="0" indent="0">
              <a:buNone/>
            </a:pPr>
            <a:r>
              <a:rPr lang="en-US" dirty="0"/>
              <a:t> Subject B, point 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Subject A, point 3</a:t>
            </a:r>
          </a:p>
          <a:p>
            <a:pPr marL="0" indent="0">
              <a:buNone/>
            </a:pPr>
            <a:r>
              <a:rPr lang="en-US" dirty="0"/>
              <a:t> Subject B, point 3</a:t>
            </a:r>
          </a:p>
          <a:p>
            <a:endParaRPr lang="en-US" dirty="0"/>
          </a:p>
        </p:txBody>
      </p:sp>
      <p:pic>
        <p:nvPicPr>
          <p:cNvPr id="5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714376" end="198657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1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336"/>
    </mc:Choice>
    <mc:Fallback xmlns="">
      <p:transition spd="slow" advTm="66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1" objId="5"/>
        <p14:stopEvt time="19903" objId="5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three - combo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White car</a:t>
            </a:r>
          </a:p>
          <a:p>
            <a:pPr marL="228600" lvl="1" indent="0">
              <a:buNone/>
            </a:pPr>
            <a:r>
              <a:rPr lang="en-US" dirty="0"/>
              <a:t>Gas mileage</a:t>
            </a:r>
          </a:p>
          <a:p>
            <a:pPr marL="228600" lvl="1" indent="0">
              <a:buNone/>
            </a:pPr>
            <a:r>
              <a:rPr lang="en-US" dirty="0"/>
              <a:t>Car Payment</a:t>
            </a:r>
          </a:p>
          <a:p>
            <a:pPr marL="228600" lvl="1" indent="0">
              <a:buNone/>
            </a:pPr>
            <a:r>
              <a:rPr lang="en-US" dirty="0"/>
              <a:t>Miles</a:t>
            </a:r>
          </a:p>
          <a:p>
            <a:pPr marL="0" indent="0">
              <a:buNone/>
            </a:pPr>
            <a:r>
              <a:rPr lang="en-US" dirty="0"/>
              <a:t>Blue car</a:t>
            </a:r>
          </a:p>
          <a:p>
            <a:pPr marL="228600" lvl="1" indent="0">
              <a:buNone/>
            </a:pPr>
            <a:r>
              <a:rPr lang="en-US" dirty="0"/>
              <a:t>Gas mileage</a:t>
            </a:r>
          </a:p>
          <a:p>
            <a:pPr marL="228600" lvl="1" indent="0">
              <a:buNone/>
            </a:pPr>
            <a:r>
              <a:rPr lang="en-US" dirty="0"/>
              <a:t>Car Payment</a:t>
            </a:r>
          </a:p>
          <a:p>
            <a:pPr marL="228600" lvl="1" indent="0">
              <a:buNone/>
            </a:pPr>
            <a:r>
              <a:rPr lang="en-US" dirty="0"/>
              <a:t>Miles</a:t>
            </a:r>
          </a:p>
          <a:p>
            <a:pPr marL="0" indent="0">
              <a:buNone/>
            </a:pPr>
            <a:r>
              <a:rPr lang="en-US" dirty="0"/>
              <a:t>White car</a:t>
            </a:r>
          </a:p>
          <a:p>
            <a:pPr marL="228600" lvl="1" indent="0">
              <a:buNone/>
            </a:pPr>
            <a:r>
              <a:rPr lang="en-US" dirty="0"/>
              <a:t>Warranty</a:t>
            </a:r>
          </a:p>
          <a:p>
            <a:pPr marL="0" indent="0">
              <a:buNone/>
            </a:pPr>
            <a:r>
              <a:rPr lang="en-US" dirty="0"/>
              <a:t>Blue Car</a:t>
            </a:r>
          </a:p>
          <a:p>
            <a:pPr marL="228600" lvl="1" indent="0">
              <a:buNone/>
            </a:pPr>
            <a:r>
              <a:rPr lang="en-US" dirty="0"/>
              <a:t>Warranty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Subject A</a:t>
            </a:r>
          </a:p>
          <a:p>
            <a:pPr marL="228600" lvl="1" indent="0">
              <a:buNone/>
            </a:pPr>
            <a:r>
              <a:rPr lang="en-US" dirty="0"/>
              <a:t>Point 1</a:t>
            </a:r>
          </a:p>
          <a:p>
            <a:pPr marL="228600" lvl="1" indent="0">
              <a:buNone/>
            </a:pPr>
            <a:r>
              <a:rPr lang="en-US" dirty="0"/>
              <a:t>Point 2</a:t>
            </a:r>
          </a:p>
          <a:p>
            <a:pPr marL="228600" lvl="1" indent="0">
              <a:buNone/>
            </a:pPr>
            <a:r>
              <a:rPr lang="en-US" dirty="0"/>
              <a:t>Point 3</a:t>
            </a:r>
          </a:p>
          <a:p>
            <a:pPr marL="0" indent="0">
              <a:buNone/>
            </a:pPr>
            <a:r>
              <a:rPr lang="en-US" dirty="0"/>
              <a:t>Subject B</a:t>
            </a:r>
          </a:p>
          <a:p>
            <a:pPr marL="228600" lvl="1" indent="0">
              <a:buNone/>
            </a:pPr>
            <a:r>
              <a:rPr lang="en-US" dirty="0"/>
              <a:t>Point 1</a:t>
            </a:r>
          </a:p>
          <a:p>
            <a:pPr marL="228600" lvl="1" indent="0">
              <a:buNone/>
            </a:pPr>
            <a:r>
              <a:rPr lang="en-US" dirty="0"/>
              <a:t>Point 2</a:t>
            </a:r>
          </a:p>
          <a:p>
            <a:pPr marL="228600" lvl="1" indent="0">
              <a:buNone/>
            </a:pPr>
            <a:r>
              <a:rPr lang="en-US" dirty="0"/>
              <a:t>Point 3</a:t>
            </a:r>
          </a:p>
          <a:p>
            <a:pPr marL="0" indent="0">
              <a:buNone/>
            </a:pPr>
            <a:r>
              <a:rPr lang="en-US" dirty="0"/>
              <a:t>Subject A</a:t>
            </a:r>
          </a:p>
          <a:p>
            <a:pPr marL="228600" lvl="1" indent="0">
              <a:buNone/>
            </a:pPr>
            <a:r>
              <a:rPr lang="en-US" dirty="0"/>
              <a:t>point 4</a:t>
            </a:r>
          </a:p>
          <a:p>
            <a:pPr marL="0" indent="0">
              <a:buNone/>
            </a:pPr>
            <a:r>
              <a:rPr lang="en-US" dirty="0"/>
              <a:t>Subject B,</a:t>
            </a:r>
          </a:p>
          <a:p>
            <a:pPr marL="228600" lvl="1" indent="0">
              <a:buNone/>
            </a:pPr>
            <a:r>
              <a:rPr lang="en-US" dirty="0"/>
              <a:t>point 4.</a:t>
            </a:r>
          </a:p>
        </p:txBody>
      </p:sp>
      <p:pic>
        <p:nvPicPr>
          <p:cNvPr id="5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734075" end="148148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4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31"/>
    </mc:Choice>
    <mc:Fallback xmlns="">
      <p:transition spd="slow" advTm="46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1" objId="5"/>
        <p14:stopEvt time="46431" objId="5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other things to consider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Transitions from one paragraph to another.</a:t>
            </a:r>
          </a:p>
          <a:p>
            <a:pPr lvl="1"/>
            <a:r>
              <a:rPr lang="en-US" dirty="0"/>
              <a:t>Chapter 20 in Writing Today, p. 382</a:t>
            </a:r>
          </a:p>
          <a:p>
            <a:r>
              <a:rPr lang="en-US" dirty="0"/>
              <a:t>The conclusion is just as important as the introduction</a:t>
            </a:r>
          </a:p>
          <a:p>
            <a:r>
              <a:rPr lang="en-US" dirty="0"/>
              <a:t>The introduction is more than just the thesis </a:t>
            </a:r>
          </a:p>
          <a:p>
            <a:r>
              <a:rPr lang="en-US" dirty="0"/>
              <a:t>Consider the assignment.  The point of view depends on </a:t>
            </a:r>
          </a:p>
          <a:p>
            <a:pPr marL="0" indent="0">
              <a:buNone/>
            </a:pPr>
            <a:r>
              <a:rPr lang="en-US" dirty="0"/>
              <a:t>what the assignment says.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기본에 충실한 마케팅]마케팅의 첫 번째 뼈대 '시장 ...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933" y="2231549"/>
            <a:ext cx="3121158" cy="2843790"/>
          </a:xfrm>
          <a:prstGeom prst="rect">
            <a:avLst/>
          </a:prstGeom>
        </p:spPr>
      </p:pic>
      <p:pic>
        <p:nvPicPr>
          <p:cNvPr id="8" name="tmpB7F3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784584" end="66.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8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125"/>
    </mc:Choice>
    <mc:Fallback xmlns="">
      <p:transition spd="slow" advTm="139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88" objId="8"/>
        <p14:stopEvt time="139125" objId="8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0|recordEnd=37879|recordLength=932732|start=0|end=37879|audioFormat={00001610-0000-0010-8000-00AA00389B71}|audioRate=44100|muted=false|volume=0.8|fadeIn=0|fadeOut=0|videoFormat={34363248-0000-0010-8000-00AA00389B71}|videoRate=15|videoWidth=256|videoHeight=2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37879|recordEnd=103149|recordLength=932732|start=37879|end=103149|audioFormat={00001610-0000-0010-8000-00AA00389B71}|audioRate=44100|muted=false|volume=0.8|fadeIn=0|fadeOut=0|videoFormat={34363248-0000-0010-8000-00AA00389B71}|videoRate=15|videoWidth=256|videoHeight=25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103149|recordEnd=122849|recordLength=932732|start=103149|end=122849|audioFormat={00001610-0000-0010-8000-00AA00389B71}|audioRate=44100|muted=false|volume=0.8|fadeIn=0|fadeOut=0|videoFormat={34363248-0000-0010-8000-00AA00389B71}|videoRate=15|videoWidth=256|videoHeight=2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122849|recordEnd=179117|recordLength=932732|start=122849|end=179117|audioFormat={00001610-0000-0010-8000-00AA00389B71}|audioRate=44100|muted=false|volume=0.8|fadeIn=0|fadeOut=0|videoFormat={34363248-0000-0010-8000-00AA00389B71}|videoRate=15|videoWidth=256|videoHeight=25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179117|recordEnd=261259|recordLength=932732|start=179117|end=261259|audioFormat={00001610-0000-0010-8000-00AA00389B71}|audioRate=44100|muted=false|volume=0.8|fadeIn=0|fadeOut=0|videoFormat={34363248-0000-0010-8000-00AA00389B71}|videoRate=15|videoWidth=256|videoHeight=25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261259|recordEnd=287427|recordLength=932732|start=261259|end=287427|audioFormat={00001610-0000-0010-8000-00AA00389B71}|audioRate=44100|muted=false|volume=0.8|fadeIn=0|fadeOut=0|videoFormat={34363248-0000-0010-8000-00AA00389B71}|videoRate=15|videoWidth=256|videoHeight=25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287427|recordEnd=381538|recordLength=932732|start=287427|end=381538|audioFormat={00001610-0000-0010-8000-00AA00389B71}|audioRate=44100|muted=false|volume=0.8|fadeIn=0|fadeOut=0|videoFormat={34363248-0000-0010-8000-00AA00389B71}|videoRate=15|videoWidth=256|videoHeight=25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381538|recordEnd=435423|recordLength=932732|start=381538|end=435423|audioFormat={00001610-0000-0010-8000-00AA00389B71}|audioRate=44100|muted=false|volume=0.8|fadeIn=0|fadeOut=0|videoFormat={34363248-0000-0010-8000-00AA00389B71}|videoRate=15|videoWidth=256|videoHeight=25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435423|recordEnd=508329|recordLength=932732|start=435423|end=508329|audioFormat={00001610-0000-0010-8000-00AA00389B71}|audioRate=44100|muted=false|volume=0.8|fadeIn=0|fadeOut=0|videoFormat={34363248-0000-0010-8000-00AA00389B71}|videoRate=15|videoWidth=256|videoHeight=25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508329|recordEnd=585537|recordLength=932732|start=508329|end=585537|audioFormat={00001610-0000-0010-8000-00AA00389B71}|audioRate=44100|muted=false|volume=0.8|fadeIn=0|fadeOut=0|videoFormat={34363248-0000-0010-8000-00AA00389B71}|videoRate=15|videoWidth=256|videoHeight=25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585537|recordEnd=675683|recordLength=932732|start=585537|end=675683|audioFormat={00001610-0000-0010-8000-00AA00389B71}|audioRate=44100|muted=false|volume=0.8|fadeIn=0|fadeOut=0|videoFormat={34363248-0000-0010-8000-00AA00389B71}|videoRate=15|videoWidth=256|videoHeight=25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675683|recordEnd=714376|recordLength=932732|start=675683|end=714376|audioFormat={00001610-0000-0010-8000-00AA00389B71}|audioRate=44100|muted=false|volume=0.8|fadeIn=0|fadeOut=0|videoFormat={34363248-0000-0010-8000-00AA00389B71}|videoRate=15|videoWidth=256|videoHeight=25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714376|recordEnd=734075|recordLength=932732|start=714376|end=734075|audioFormat={00001610-0000-0010-8000-00AA00389B71}|audioRate=44100|muted=false|volume=0.8|fadeIn=0|fadeOut=0|videoFormat={34363248-0000-0010-8000-00AA00389B71}|videoRate=15|videoWidth=256|videoHeight=25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734075|recordEnd=784584|recordLength=932732|start=734075|end=784584|audioFormat={00001610-0000-0010-8000-00AA00389B71}|audioRate=44100|muted=false|volume=0.8|fadeIn=0|fadeOut=0|videoFormat={34363248-0000-0010-8000-00AA00389B71}|videoRate=15|videoWidth=256|videoHeight=25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784584|recordEnd=932666|recordLength=932732|start=784584|end=932666|audioFormat={00001610-0000-0010-8000-00AA00389B71}|audioRate=44100|muted=false|volume=0.8|fadeIn=0|fadeOut=0|videoFormat={34363248-0000-0010-8000-00AA00389B71}|videoRate=15|videoWidth=256|videoHeight=256"/>
</p:tagLst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129</TotalTime>
  <Words>550</Words>
  <Application>Microsoft Office PowerPoint</Application>
  <PresentationFormat>Widescreen</PresentationFormat>
  <Paragraphs>114</Paragraphs>
  <Slides>15</Slides>
  <Notes>0</Notes>
  <HiddenSlides>1</HiddenSlides>
  <MMClips>30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Parcel</vt:lpstr>
      <vt:lpstr>Compare and Contrast</vt:lpstr>
      <vt:lpstr>Welcome</vt:lpstr>
      <vt:lpstr>What you will need</vt:lpstr>
      <vt:lpstr>What is a compare and Contrast Essay</vt:lpstr>
      <vt:lpstr>Beware</vt:lpstr>
      <vt:lpstr>Car vs Car</vt:lpstr>
      <vt:lpstr>the essay</vt:lpstr>
      <vt:lpstr>Thesis</vt:lpstr>
      <vt:lpstr>How to make an “A” on this essay</vt:lpstr>
      <vt:lpstr>brainstorming</vt:lpstr>
      <vt:lpstr>Activity: whatburger vs mcdonald’s</vt:lpstr>
      <vt:lpstr>Structure one – One side at a time</vt:lpstr>
      <vt:lpstr>Structure two – point by point</vt:lpstr>
      <vt:lpstr>Structure three - combo</vt:lpstr>
      <vt:lpstr>Some other things to consider</vt:lpstr>
    </vt:vector>
  </TitlesOfParts>
  <Company>Lone Star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Compare and Contrast</dc:title>
  <dc:creator>Fernandez, Icess</dc:creator>
  <cp:lastModifiedBy>Icess Fernandez</cp:lastModifiedBy>
  <cp:revision>14</cp:revision>
  <dcterms:created xsi:type="dcterms:W3CDTF">2017-06-07T15:44:56Z</dcterms:created>
  <dcterms:modified xsi:type="dcterms:W3CDTF">2018-03-06T01:57:46Z</dcterms:modified>
</cp:coreProperties>
</file>